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86" r:id="rId5"/>
    <p:sldId id="289" r:id="rId6"/>
    <p:sldId id="283" r:id="rId7"/>
    <p:sldId id="287" r:id="rId8"/>
    <p:sldId id="310" r:id="rId9"/>
    <p:sldId id="312" r:id="rId10"/>
    <p:sldId id="315" r:id="rId11"/>
    <p:sldId id="316" r:id="rId12"/>
    <p:sldId id="311" r:id="rId13"/>
    <p:sldId id="313" r:id="rId14"/>
    <p:sldId id="267" r:id="rId15"/>
  </p:sldIdLst>
  <p:sldSz cx="12192000" cy="6858000"/>
  <p:notesSz cx="12192000" cy="6858000"/>
  <p:embeddedFontLst>
    <p:embeddedFont>
      <p:font typeface="Bahnschrift Light SemiCondensed" panose="020B0502040204020203" pitchFamily="34" charset="0"/>
      <p:regular r:id="rId17"/>
    </p:embeddedFont>
    <p:embeddedFont>
      <p:font typeface="Bahnschrift SemiBold" panose="020B0502040204020203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Montserrat ExtraBold" panose="020B0604020202020204" charset="-52"/>
      <p:bold r:id="rId27"/>
      <p:boldItalic r:id="rId28"/>
    </p:embeddedFont>
    <p:embeddedFont>
      <p:font typeface="Montserrat Light" panose="020B0604020202020204" charset="-52"/>
      <p:regular r:id="rId29"/>
      <p:italic r:id="rId30"/>
    </p:embeddedFont>
    <p:embeddedFont>
      <p:font typeface="Open Sans Light" panose="020B0604020202020204" charset="0"/>
      <p:regular r:id="rId31"/>
      <p:bold r:id="rId32"/>
      <p:italic r:id="rId33"/>
      <p:boldItalic r:id="rId34"/>
    </p:embeddedFont>
    <p:embeddedFont>
      <p:font typeface="Segoe UI Semilight" panose="020B0402040204020203" pitchFamily="34" charset="0"/>
      <p:regular r:id="rId35"/>
      <p: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E"/>
    <a:srgbClr val="538F94"/>
    <a:srgbClr val="387491"/>
    <a:srgbClr val="59B5D9"/>
    <a:srgbClr val="007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0" autoAdjust="0"/>
  </p:normalViewPr>
  <p:slideViewPr>
    <p:cSldViewPr>
      <p:cViewPr varScale="1">
        <p:scale>
          <a:sx n="105" d="100"/>
          <a:sy n="105" d="100"/>
        </p:scale>
        <p:origin x="7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0EA-B26E-4572-80C3-04BB91E9F52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E314-D149-492F-825F-89B0D8865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94130" y="3711918"/>
            <a:ext cx="2031998" cy="53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000" y="0"/>
            <a:ext cx="0" cy="2552700"/>
          </a:xfrm>
          <a:custGeom>
            <a:avLst/>
            <a:gdLst/>
            <a:ahLst/>
            <a:cxnLst/>
            <a:rect l="l" t="t" r="r" b="b"/>
            <a:pathLst>
              <a:path h="2552700">
                <a:moveTo>
                  <a:pt x="0" y="0"/>
                </a:moveTo>
                <a:lnTo>
                  <a:pt x="0" y="2552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000" y="2788555"/>
            <a:ext cx="96520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650" y="1743600"/>
            <a:ext cx="10934700" cy="219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1615" y="6369248"/>
            <a:ext cx="312420" cy="33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88E"/>
                </a:solidFill>
                <a:latin typeface="Open Sans Light"/>
                <a:cs typeface="Open Sans Light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6;&#1072;&#1073;&#1086;&#1095;&#1080;&#1081;%20&#1089;&#1090;&#1086;&#1083;\Work\dip\6%20Pserentation%20ROS\&#1053;&#1072;&#1088;&#1077;&#1079;&#1082;&#1072;\2\bbg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User\&#1056;&#1072;&#1073;&#1086;&#1095;&#1080;&#1081;%20&#1089;&#1090;&#1086;&#1083;\&#1042;&#1086;&#1079;&#1084;&#1086;&#1078;&#1085;&#1086;&#1089;&#1090;&#1080;%20&#1053;&#1080;&#1080;&#1072;&#1090;%201.1\ramp2a.avi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r:link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0"/>
            <a:ext cx="0" cy="2552700"/>
          </a:xfrm>
          <a:custGeom>
            <a:avLst/>
            <a:gdLst/>
            <a:ahLst/>
            <a:cxnLst/>
            <a:rect l="l" t="t" r="r" b="b"/>
            <a:pathLst>
              <a:path h="2552700">
                <a:moveTo>
                  <a:pt x="0" y="0"/>
                </a:moveTo>
                <a:lnTo>
                  <a:pt x="0" y="2552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414" y="0"/>
            <a:ext cx="6468587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-28503"/>
          <a:stretch/>
        </p:blipFill>
        <p:spPr>
          <a:xfrm>
            <a:off x="1331972" y="4194047"/>
            <a:ext cx="2020828" cy="530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698090"/>
            <a:ext cx="4450089" cy="2209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381000"/>
            <a:ext cx="3746001" cy="24079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6199" y="1447800"/>
            <a:ext cx="10007601" cy="5029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4000" spc="-15" dirty="0"/>
              <a:t>Региональные документы транспортного планирования:</a:t>
            </a:r>
            <a:br>
              <a:rPr lang="ru-RU" sz="4000" spc="-15" dirty="0"/>
            </a:br>
            <a:br>
              <a:rPr lang="ru-RU" spc="-15" dirty="0"/>
            </a:br>
            <a:r>
              <a:rPr lang="ru-RU" spc="-15" dirty="0"/>
              <a:t>опыт разработки и рассмотрения</a:t>
            </a:r>
            <a:br>
              <a:rPr lang="ru-RU" spc="-15" dirty="0"/>
            </a:br>
            <a:br>
              <a:rPr lang="ru-RU" spc="-15" dirty="0"/>
            </a:br>
            <a:br>
              <a:rPr lang="ru-RU" spc="-15" dirty="0"/>
            </a:br>
            <a:br>
              <a:rPr lang="ru-RU" spc="-15" dirty="0"/>
            </a:br>
            <a:br>
              <a:rPr lang="ru-RU" spc="-15" dirty="0"/>
            </a:br>
            <a:r>
              <a:rPr lang="ru-RU" sz="1600" b="0" spc="-15" dirty="0">
                <a:latin typeface="Bahnschrift SemiBold" panose="020B0502040204020203" pitchFamily="34" charset="0"/>
              </a:rPr>
              <a:t>Дмитрий Михайлович Казьмин</a:t>
            </a:r>
            <a:br>
              <a:rPr lang="ru-RU" sz="1600" b="0" spc="-15" dirty="0">
                <a:latin typeface="Bahnschrift SemiBold" panose="020B0502040204020203" pitchFamily="34" charset="0"/>
              </a:rPr>
            </a:br>
            <a:r>
              <a:rPr lang="ru-RU" sz="1600" b="0" spc="-15" dirty="0">
                <a:latin typeface="Bahnschrift SemiBold" panose="020B0502040204020203" pitchFamily="34" charset="0"/>
              </a:rPr>
              <a:t>нач. отдела методического обеспечения</a:t>
            </a:r>
            <a:br>
              <a:rPr lang="ru-RU" sz="1600" b="0" spc="-15" dirty="0">
                <a:latin typeface="Bahnschrift SemiBold" panose="020B0502040204020203" pitchFamily="34" charset="0"/>
              </a:rPr>
            </a:br>
            <a:r>
              <a:rPr lang="ru-RU" sz="1600" b="0" spc="-15" dirty="0">
                <a:latin typeface="Bahnschrift SemiBold" panose="020B0502040204020203" pitchFamily="34" charset="0"/>
              </a:rPr>
              <a:t>транспортного планирования</a:t>
            </a:r>
            <a:endParaRPr sz="1600" b="0" spc="-5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0</a:t>
            </a: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700214"/>
            <a:ext cx="10439400" cy="90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-10" normalizeH="0" baseline="0" noProof="0" dirty="0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Оценка комплектности </a:t>
            </a:r>
            <a:r>
              <a:rPr kumimoji="0" lang="ru-RU" sz="2600" b="1" i="0" u="none" strike="noStrike" kern="1200" cap="none" spc="-10" normalizeH="0" baseline="0" noProof="0" dirty="0" err="1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ДТрП</a:t>
            </a:r>
            <a:endParaRPr kumimoji="0" lang="ru-RU" sz="2600" b="1" i="0" u="none" strike="noStrike" kern="120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FFCC60-4AA3-452A-BEB6-A07E7C942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09401"/>
              </p:ext>
            </p:extLst>
          </p:nvPr>
        </p:nvGraphicFramePr>
        <p:xfrm>
          <a:off x="1752600" y="1371600"/>
          <a:ext cx="8276135" cy="4442999"/>
        </p:xfrm>
        <a:graphic>
          <a:graphicData uri="http://schemas.openxmlformats.org/drawingml/2006/table">
            <a:tbl>
              <a:tblPr/>
              <a:tblGrid>
                <a:gridCol w="1230200">
                  <a:extLst>
                    <a:ext uri="{9D8B030D-6E8A-4147-A177-3AD203B41FA5}">
                      <a16:colId xmlns:a16="http://schemas.microsoft.com/office/drawing/2014/main" val="2557670503"/>
                    </a:ext>
                  </a:extLst>
                </a:gridCol>
                <a:gridCol w="781449">
                  <a:extLst>
                    <a:ext uri="{9D8B030D-6E8A-4147-A177-3AD203B41FA5}">
                      <a16:colId xmlns:a16="http://schemas.microsoft.com/office/drawing/2014/main" val="1624684444"/>
                    </a:ext>
                  </a:extLst>
                </a:gridCol>
                <a:gridCol w="722130">
                  <a:extLst>
                    <a:ext uri="{9D8B030D-6E8A-4147-A177-3AD203B41FA5}">
                      <a16:colId xmlns:a16="http://schemas.microsoft.com/office/drawing/2014/main" val="1718782677"/>
                    </a:ext>
                  </a:extLst>
                </a:gridCol>
                <a:gridCol w="719552">
                  <a:extLst>
                    <a:ext uri="{9D8B030D-6E8A-4147-A177-3AD203B41FA5}">
                      <a16:colId xmlns:a16="http://schemas.microsoft.com/office/drawing/2014/main" val="1972188830"/>
                    </a:ext>
                  </a:extLst>
                </a:gridCol>
                <a:gridCol w="495176">
                  <a:extLst>
                    <a:ext uri="{9D8B030D-6E8A-4147-A177-3AD203B41FA5}">
                      <a16:colId xmlns:a16="http://schemas.microsoft.com/office/drawing/2014/main" val="3466606819"/>
                    </a:ext>
                  </a:extLst>
                </a:gridCol>
                <a:gridCol w="577705">
                  <a:extLst>
                    <a:ext uri="{9D8B030D-6E8A-4147-A177-3AD203B41FA5}">
                      <a16:colId xmlns:a16="http://schemas.microsoft.com/office/drawing/2014/main" val="2861454894"/>
                    </a:ext>
                  </a:extLst>
                </a:gridCol>
                <a:gridCol w="580283">
                  <a:extLst>
                    <a:ext uri="{9D8B030D-6E8A-4147-A177-3AD203B41FA5}">
                      <a16:colId xmlns:a16="http://schemas.microsoft.com/office/drawing/2014/main" val="3777894063"/>
                    </a:ext>
                  </a:extLst>
                </a:gridCol>
                <a:gridCol w="580283">
                  <a:extLst>
                    <a:ext uri="{9D8B030D-6E8A-4147-A177-3AD203B41FA5}">
                      <a16:colId xmlns:a16="http://schemas.microsoft.com/office/drawing/2014/main" val="3313722408"/>
                    </a:ext>
                  </a:extLst>
                </a:gridCol>
                <a:gridCol w="495176">
                  <a:extLst>
                    <a:ext uri="{9D8B030D-6E8A-4147-A177-3AD203B41FA5}">
                      <a16:colId xmlns:a16="http://schemas.microsoft.com/office/drawing/2014/main" val="3765764230"/>
                    </a:ext>
                  </a:extLst>
                </a:gridCol>
                <a:gridCol w="495176">
                  <a:extLst>
                    <a:ext uri="{9D8B030D-6E8A-4147-A177-3AD203B41FA5}">
                      <a16:colId xmlns:a16="http://schemas.microsoft.com/office/drawing/2014/main" val="444716751"/>
                    </a:ext>
                  </a:extLst>
                </a:gridCol>
                <a:gridCol w="608653">
                  <a:extLst>
                    <a:ext uri="{9D8B030D-6E8A-4147-A177-3AD203B41FA5}">
                      <a16:colId xmlns:a16="http://schemas.microsoft.com/office/drawing/2014/main" val="739641977"/>
                    </a:ext>
                  </a:extLst>
                </a:gridCol>
                <a:gridCol w="495176">
                  <a:extLst>
                    <a:ext uri="{9D8B030D-6E8A-4147-A177-3AD203B41FA5}">
                      <a16:colId xmlns:a16="http://schemas.microsoft.com/office/drawing/2014/main" val="4223230053"/>
                    </a:ext>
                  </a:extLst>
                </a:gridCol>
                <a:gridCol w="495176">
                  <a:extLst>
                    <a:ext uri="{9D8B030D-6E8A-4147-A177-3AD203B41FA5}">
                      <a16:colId xmlns:a16="http://schemas.microsoft.com/office/drawing/2014/main" val="2803781062"/>
                    </a:ext>
                  </a:extLst>
                </a:gridCol>
              </a:tblGrid>
              <a:tr h="3381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 РФ</a:t>
                      </a:r>
                    </a:p>
                  </a:txBody>
                  <a:tcPr marL="100938" marR="100938" marT="50469" marB="50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Данные обследований</a:t>
                      </a:r>
                    </a:p>
                  </a:txBody>
                  <a:tcPr marL="100938" marR="100938" marT="50469" marB="50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ДТрП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региона</a:t>
                      </a:r>
                    </a:p>
                  </a:txBody>
                  <a:tcPr marL="100938" marR="100938" marT="50469" marB="504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ДТрП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агломерации (агломераций)</a:t>
                      </a:r>
                    </a:p>
                  </a:txBody>
                  <a:tcPr marL="100938" marR="100938" marT="50469" marB="504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66353"/>
                  </a:ext>
                </a:extLst>
              </a:tr>
              <a:tr h="552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транспортных потоков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пассажиропотоков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подвижности населения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ПКРТИ 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КСОТ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Паспорт мат. модели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Файлы мат. модели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ПКРТИ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КСОТ 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КСОДД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Паспорт мат. модели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Файлы мат. модели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432627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Владимирская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59873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Челябинская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45353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Саратовская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48287"/>
                  </a:ext>
                </a:extLst>
              </a:tr>
              <a:tr h="386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Карачаево-Черкесия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24841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Брянская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09497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Ульяновская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32127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Ярославская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364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Ямало-Ненецкий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АО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0097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Ставропольский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край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4173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Хакасия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40952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Ингушетия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35470"/>
                  </a:ext>
                </a:extLst>
              </a:tr>
              <a:tr h="22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Хабаровский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край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98925"/>
                  </a:ext>
                </a:extLst>
              </a:tr>
              <a:tr h="3689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Калининградская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+/-***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+/-***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+/-#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90352"/>
                  </a:ext>
                </a:extLst>
              </a:tr>
              <a:tr h="3331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Кабардино-Балкарская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Республика</a:t>
                      </a:r>
                    </a:p>
                  </a:txBody>
                  <a:tcPr marL="7928" marR="7928" marT="79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0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2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10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664557"/>
            <a:ext cx="10439400" cy="944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spc="-10" dirty="0">
                <a:solidFill>
                  <a:srgbClr val="00488E"/>
                </a:solidFill>
                <a:latin typeface="Montserrat"/>
                <a:cs typeface="Montserrat"/>
              </a:rPr>
              <a:t>Форма оценки качества </a:t>
            </a:r>
            <a:r>
              <a:rPr lang="ru-RU" sz="2600" spc="-10" dirty="0" err="1">
                <a:solidFill>
                  <a:srgbClr val="00488E"/>
                </a:solidFill>
                <a:latin typeface="Montserrat"/>
                <a:cs typeface="Montserrat"/>
              </a:rPr>
              <a:t>ДТрП</a:t>
            </a:r>
            <a:endParaRPr kumimoji="0" lang="ru-RU" sz="2600" b="1" i="0" u="none" strike="noStrike" kern="120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D1A9FF2-F253-4688-864B-DD189EEC8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072080"/>
              </p:ext>
            </p:extLst>
          </p:nvPr>
        </p:nvGraphicFramePr>
        <p:xfrm>
          <a:off x="1430338" y="1143000"/>
          <a:ext cx="9191625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8" imgW="9809781" imgH="6191961" progId="Word.Document.12">
                  <p:embed/>
                </p:oleObj>
              </mc:Choice>
              <mc:Fallback>
                <p:oleObj name="Document" r:id="rId8" imgW="9809781" imgH="6191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0338" y="1143000"/>
                        <a:ext cx="9191625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58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11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700214"/>
            <a:ext cx="10439400" cy="90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-10" normalizeH="0" baseline="0" noProof="0" dirty="0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Процедура оценки качества документов транспортного планирования</a:t>
            </a:r>
            <a:endParaRPr kumimoji="0" lang="ru-RU" sz="2600" b="1" i="0" u="none" strike="noStrike" kern="120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1845" y="1515844"/>
            <a:ext cx="899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  <a:ea typeface="+mn-ea"/>
                <a:cs typeface="+mn-cs"/>
              </a:rPr>
              <a:t>Оценка комплектности документов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проекты </a:t>
            </a:r>
            <a:r>
              <a:rPr lang="ru-RU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результаты транспортных обследований;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файлы математической модели.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Оценка состава и структуры документов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аналитические разделы;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система целевых показателей;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расчет социально-экономической эффективности мероприятий;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графические материалы.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Оценка математической модели транспортной системы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корректность моделирования сети дорог и маршрутов ПТОП;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моделируемые типы поездок;</a:t>
            </a:r>
          </a:p>
          <a:p>
            <a:pPr marL="1092200" lvl="2" indent="-457200" algn="just" fontAlgn="base">
              <a:spcAft>
                <a:spcPts val="600"/>
              </a:spcAft>
              <a:buClr>
                <a:srgbClr val="4F81BD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соответствие параметров модели результатам транспортных обследований.</a:t>
            </a:r>
          </a:p>
          <a:p>
            <a:pPr marL="635000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852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12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700214"/>
            <a:ext cx="10439400" cy="90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-10" normalizeH="0" baseline="0" noProof="0" dirty="0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Наиболее распространённые недочеты подготовки </a:t>
            </a:r>
            <a:r>
              <a:rPr kumimoji="0" lang="ru-RU" sz="2600" b="1" i="0" u="none" strike="noStrike" kern="1200" cap="none" spc="-10" normalizeH="0" baseline="0" noProof="0" dirty="0" err="1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ДТрП</a:t>
            </a:r>
            <a:endParaRPr kumimoji="0" lang="ru-RU" sz="2600" b="1" i="0" u="none" strike="noStrike" kern="120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5682" y="1447800"/>
            <a:ext cx="977091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Непредоставление полного комплекта документации, прежде всего: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электронных баз данных (таблиц) с результатами транспортных обследований – интенсивности движения, интенсивности пассажиропотоков, подвижности населения;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паспорта и/или файлов математической модели транспортной системы.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 startAt="2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Недочеты при разработке транспортных моделей, прежде всего: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отсутствие расчетов по базовому сценарию (без мероприятий, предусмотренных </a:t>
            </a:r>
            <a:r>
              <a:rPr lang="ru-RU" sz="1600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);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отсутствие целевых показателей и расчетов на все горизонты планирования (3, 5 и 10 лет, по годам до 2024);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несоответствие параметров подвижности населения (средняя длина поездки, среднее время в пути, доля ПТОП в объеме пассажирских перевозок и т.д.), результатам транспортных обследований. 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 startAt="3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Некорректная оценка социально-экономического эффекта от мероприятий, включенных в документы транспортного планирования: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отсутствует сравнение соц.-эк. эффекта с базовым сценарием;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недоучет экологического эффекта</a:t>
            </a:r>
            <a:r>
              <a:rPr lang="en-US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;</a:t>
            </a:r>
          </a:p>
          <a:p>
            <a:pPr marL="1081088" lvl="1" indent="-360363" algn="just" fontAlgn="base"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не рассчитывается социально-экономический эффект при подготовке КСОДД.</a:t>
            </a:r>
          </a:p>
          <a:p>
            <a:pPr marL="635000" marR="0" lvl="1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 startAt="3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865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0" y="2788555"/>
            <a:ext cx="9474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Спасибо за</a:t>
            </a:r>
            <a:r>
              <a:rPr spc="-95" dirty="0"/>
              <a:t> </a:t>
            </a:r>
            <a:r>
              <a:rPr dirty="0"/>
              <a:t>внимание.</a:t>
            </a:r>
          </a:p>
        </p:txBody>
      </p:sp>
      <p:sp>
        <p:nvSpPr>
          <p:cNvPr id="3" name="object 3"/>
          <p:cNvSpPr/>
          <p:nvPr/>
        </p:nvSpPr>
        <p:spPr>
          <a:xfrm>
            <a:off x="5930487" y="0"/>
            <a:ext cx="626151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-28503"/>
          <a:stretch/>
        </p:blipFill>
        <p:spPr>
          <a:xfrm>
            <a:off x="1269999" y="3584447"/>
            <a:ext cx="2020828" cy="530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5" name="object 2"/>
          <p:cNvSpPr/>
          <p:nvPr/>
        </p:nvSpPr>
        <p:spPr>
          <a:xfrm>
            <a:off x="1270000" y="0"/>
            <a:ext cx="0" cy="2552700"/>
          </a:xfrm>
          <a:custGeom>
            <a:avLst/>
            <a:gdLst/>
            <a:ahLst/>
            <a:cxnLst/>
            <a:rect l="l" t="t" r="r" b="b"/>
            <a:pathLst>
              <a:path h="2552700">
                <a:moveTo>
                  <a:pt x="0" y="0"/>
                </a:moveTo>
                <a:lnTo>
                  <a:pt x="0" y="2552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01" y="4800600"/>
            <a:ext cx="3746000" cy="2407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80" y="-368853"/>
            <a:ext cx="3746000" cy="2407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sz="1800" b="0" dirty="0">
                <a:solidFill>
                  <a:srgbClr val="00488E"/>
                </a:solidFill>
                <a:latin typeface="Open Sans Light"/>
                <a:cs typeface="Open Sans Light"/>
              </a:rPr>
              <a:t>01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685800"/>
            <a:ext cx="10287000" cy="1357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Цели и задачи транспортного</a:t>
            </a:r>
            <a:r>
              <a:rPr lang="en-US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 </a:t>
            </a:r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планирования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9050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71600" y="1371600"/>
            <a:ext cx="8610600" cy="4612821"/>
          </a:xfrm>
          <a:prstGeom prst="rect">
            <a:avLst/>
          </a:prstGeom>
          <a:effectLst>
            <a:outerShdw dir="5400000" sx="1000" sy="1000" algn="ctr" rotWithShape="0">
              <a:schemeClr val="bg1">
                <a:lumMod val="65000"/>
                <a:alpha val="92000"/>
              </a:schemeClr>
            </a:outerShdw>
          </a:effectLst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kern="0" dirty="0">
                <a:latin typeface="Bahnschrift Light SemiCondensed" panose="020B0502040204020203" pitchFamily="34" charset="0"/>
              </a:rPr>
              <a:t>Транспортное планирование осуществляется в целях: 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обеспечения согласованного развития всех видов транспорта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увязки транспортной и градостроительной политики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обоснования мероприятий, включаемых в программы дорожной деятельности (региональные проекты)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достижения целей НП «БКАД»</a:t>
            </a:r>
          </a:p>
          <a:p>
            <a:pPr marL="177800" lvl="1" algn="just">
              <a:spcBef>
                <a:spcPts val="600"/>
              </a:spcBef>
              <a:spcAft>
                <a:spcPts val="600"/>
              </a:spcAft>
              <a:buSzPct val="130000"/>
            </a:pPr>
            <a:endParaRPr lang="ru-RU" kern="0" dirty="0">
              <a:solidFill>
                <a:sysClr val="windowText" lastClr="000000"/>
              </a:solidFill>
              <a:latin typeface="Bahnschrift Light SemiCondensed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kern="0" dirty="0">
                <a:latin typeface="Bahnschrift Light SemiCondensed" pitchFamily="34" charset="0"/>
              </a:rPr>
              <a:t>по следующим основным направлениям: 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строительство, реконструкция и капитальный ремонт объектов транспортной инфраструктуры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организация комплексного транспортного обслуживания населения</a:t>
            </a:r>
          </a:p>
          <a:p>
            <a:pPr marL="534988" lvl="1" indent="-357188" algn="just">
              <a:spcBef>
                <a:spcPts val="600"/>
              </a:spcBef>
              <a:spcAft>
                <a:spcPts val="600"/>
              </a:spcAft>
              <a:buSzPct val="130000"/>
              <a:buFontTx/>
              <a:buBlip>
                <a:blip r:embed="rId5"/>
              </a:buBlip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организация дорожного движения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02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381000"/>
            <a:ext cx="10629900" cy="1357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Программа комплексного развития транспортной инфраструктуры (ПКРТИ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52400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sz="2000" dirty="0"/>
              <a:t>ПКРТИ разрабатывается с целью обеспечения безопасности, качества и эффективности транспортного обслуживания, приведения дорожной сети к нормативному состоянию, а также доступности объектов транспортной инфраструктуры и развития дорожной сети.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438400"/>
            <a:ext cx="9807535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</a:pPr>
            <a:r>
              <a:rPr lang="ru-RU" dirty="0"/>
              <a:t>Результатом ПКРТИ является комплекс мероприятий по: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транспортной инфраструктуры всех видов транспорта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транспорта общего пользования, созданию транспортно-пересадочных узлов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инфраструктуры для индивидуального автомобильного транспорта, включая развитие единого парковочного пространства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инфраструктуры пешеходного и велосипедного передвижения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инфраструктуры для грузового транспорта, транспортных средств коммунальных и дорожных служб</a:t>
            </a:r>
          </a:p>
          <a:p>
            <a:pPr marL="534988" lvl="1" indent="-357188" algn="just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сети дорог поселений, городских округов</a:t>
            </a:r>
          </a:p>
        </p:txBody>
      </p:sp>
      <p:pic>
        <p:nvPicPr>
          <p:cNvPr id="16" name="Picture 2" descr="http://territoryengineering.ru/wp-content/uploads/2015/01/konkurs-1024x6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b="19336"/>
          <a:stretch/>
        </p:blipFill>
        <p:spPr bwMode="auto">
          <a:xfrm>
            <a:off x="5796048" y="5409777"/>
            <a:ext cx="2744045" cy="13720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yhousedom.ru/wp-content/uploads/2017/02/transport-hub_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 bwMode="auto">
          <a:xfrm>
            <a:off x="8534400" y="5409778"/>
            <a:ext cx="2568535" cy="13720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.kinja-img.com/gawker-media/image/upload/s--KuwjLO1I--/c_scale,fl_progressive,q_80,w_800/rbam0zmnslzxurr4zfn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6"/>
          <a:stretch/>
        </p:blipFill>
        <p:spPr bwMode="auto">
          <a:xfrm>
            <a:off x="3334076" y="5409778"/>
            <a:ext cx="2454605" cy="13720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03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533400"/>
            <a:ext cx="10820400" cy="110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Комплексная схема обслуживания населения общественным транспортом (КСОТ)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16002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</a:pPr>
            <a:r>
              <a:rPr lang="ru-RU" sz="2000" dirty="0"/>
              <a:t>КСОТ разрабатывается с целью обеспечений координированного развития всех видов пассажирского транспорта общего пользования, и повышения качества транспортного обслуживания населения субъекта РФ.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3852" y="2639127"/>
            <a:ext cx="9678947" cy="360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</a:pPr>
            <a:r>
              <a:rPr lang="ru-RU" dirty="0"/>
              <a:t>Результатом подготовки КСОТ является комплекс мероприятий по повышению качества транспортного обслуживания населения, включая: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планирование и оптимизация маршрутной сети пассажирского транспорта (установление, изменение и отмена маршрутов, корректировка расписаний движения)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обновление парка транспортных средств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эксплуатация инфраструктуры пассажирского транспорта общего пользования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обеспечение безопасности пассажирских перевозок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диспетчерский контроль и управление движением</a:t>
            </a:r>
          </a:p>
          <a:p>
            <a:pPr marL="534988" lvl="1" indent="-357188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осуществление регионального транспортного заказа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ru-RU" dirty="0">
              <a:cs typeface="Segoe UI Semilight" panose="020B0402040204020203" pitchFamily="34" charset="0"/>
            </a:endParaRPr>
          </a:p>
        </p:txBody>
      </p:sp>
      <p:pic>
        <p:nvPicPr>
          <p:cNvPr id="22" name="Picture 2" descr="http://transport.securitymedia.ru/pic/news/I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13114" b="4450"/>
          <a:stretch/>
        </p:blipFill>
        <p:spPr bwMode="auto">
          <a:xfrm>
            <a:off x="9525000" y="5334000"/>
            <a:ext cx="2489200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26780" r="5170" b="4021"/>
          <a:stretch/>
        </p:blipFill>
        <p:spPr bwMode="auto">
          <a:xfrm>
            <a:off x="7010400" y="5334000"/>
            <a:ext cx="2507543" cy="136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04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381000"/>
            <a:ext cx="10287000" cy="1357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Комплексная схема организации дорожного движения (КСОДД)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59127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000" dirty="0"/>
              <a:t>КСОДД разрабатывается с целью снижения и перераспределения нагрузки на УДС, повышения безопасности дорожного движения и повышения качества транспортного обслуживания жителей агломерации.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667000"/>
            <a:ext cx="9829800" cy="2294474"/>
          </a:xfrm>
          <a:prstGeom prst="rect">
            <a:avLst/>
          </a:prstGeom>
          <a:noFill/>
          <a:effectLst>
            <a:innerShdw blurRad="1016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ru-RU" dirty="0"/>
              <a:t>Результатом подготовки КСОДД является комплекс мероприятий по: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рациональному распределению транспортных потоков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обеспечению приоритетности условий движения пассажирского транспорта общего пользования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регулированию парковки и формированию единого парковочного пространства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развитию АСУДД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организации велосипедного и пешеходного движения</a:t>
            </a:r>
          </a:p>
          <a:p>
            <a:pPr marL="534988" lvl="1" indent="-357188" algn="just" fontAlgn="base">
              <a:spcBef>
                <a:spcPts val="600"/>
              </a:spcBef>
              <a:buClr>
                <a:srgbClr val="4F81BD"/>
              </a:buClr>
              <a:buSzPct val="130000"/>
              <a:buBlip>
                <a:blip r:embed="rId5"/>
              </a:buBlip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обеспечению благоприятных условий для маломобильных граждан</a:t>
            </a:r>
          </a:p>
        </p:txBody>
      </p:sp>
      <p:pic>
        <p:nvPicPr>
          <p:cNvPr id="16" name="Picture 16" descr="http://heaclub.ru/images/heaclub/2016/02/13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59"/>
          <a:stretch/>
        </p:blipFill>
        <p:spPr bwMode="auto">
          <a:xfrm>
            <a:off x="9442913" y="5257800"/>
            <a:ext cx="2587856" cy="144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lenapopova.ru/wp-content/uploads/2013/07/DSCF82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r="3695" b="4832"/>
          <a:stretch/>
        </p:blipFill>
        <p:spPr bwMode="auto">
          <a:xfrm>
            <a:off x="6855056" y="5257800"/>
            <a:ext cx="2587856" cy="144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img15.nnm.me/5/e/4/d/2/214c44966332835652b3d1486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/>
        </p:blipFill>
        <p:spPr bwMode="auto">
          <a:xfrm>
            <a:off x="4267200" y="5257800"/>
            <a:ext cx="2587856" cy="144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sz="1800" b="0" dirty="0">
                <a:solidFill>
                  <a:srgbClr val="00488E"/>
                </a:solidFill>
                <a:latin typeface="Open Sans Light"/>
                <a:cs typeface="Open Sans Light"/>
              </a:rPr>
              <a:t>0</a:t>
            </a:r>
            <a:r>
              <a:rPr lang="ru-RU" sz="1800" b="0" dirty="0">
                <a:solidFill>
                  <a:srgbClr val="00488E"/>
                </a:solidFill>
                <a:latin typeface="Open Sans Light"/>
                <a:cs typeface="Open Sans Light"/>
              </a:rPr>
              <a:t>5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700214"/>
            <a:ext cx="10439400" cy="90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Алгоритм подготовки документов транспортного планирования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524000"/>
            <a:ext cx="89916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Анализ имеющихся планов развития транспортной системы. системы расселения и застройки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Проведение обследований транспортной системы (транспортных, грузовых, пассажирских потоков)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Разработка математической модели транспортной системы 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Моделирование и прогнозирование параметров работы транспортной системы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Установление целевых показателей развития транспортной системы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Выбор мероприятий по развитию транспортной системы и оценка социально-экономического эффекта их реализации</a:t>
            </a:r>
          </a:p>
          <a:p>
            <a:pPr marL="2857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Arial" pitchFamily="34" charset="0"/>
              <a:buChar char="•"/>
            </a:pPr>
            <a:endParaRPr lang="ru-RU" sz="2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06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381000"/>
            <a:ext cx="10287000" cy="1030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  <a:cs typeface="Montserrat"/>
              </a:rPr>
              <a:t>Моделирование транспортной системы</a:t>
            </a:r>
            <a:endParaRPr lang="ru-RU" sz="2600" spc="-10" dirty="0">
              <a:solidFill>
                <a:srgbClr val="FF0000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371600" y="2572058"/>
            <a:ext cx="9677400" cy="32953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130000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Математическая модель транспортной системы позволяет:</a:t>
            </a:r>
          </a:p>
          <a:p>
            <a:pPr marL="534988" marR="0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tabLst/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учитывать характеристики расселения и застройки, социально-экономические показатели транспортных районов, влияющие на объем и структуру транспортного спроса (существующие и перспективные значения)</a:t>
            </a:r>
          </a:p>
          <a:p>
            <a:pPr marL="534988" marR="0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tabLst/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учитывать распределение поездок между всеми видами транспорта по типам передвижений (слоям спроса)</a:t>
            </a:r>
          </a:p>
          <a:p>
            <a:pPr marL="534988" marR="0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tabLst/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выполнять расчёт параметров дорожного движения и параметров пассажиропотоков на всех видах ПТОП, с детализацией по маршрутам на всех участках графа транспортной сети</a:t>
            </a:r>
          </a:p>
          <a:p>
            <a:pPr marL="534988" marR="0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tabLst/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прогнозировать эффект реализации от мероприятий в области строительства транспортной инфраструктуры, организации транспортного обслуживания населения и ОДД.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1238071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</a:pPr>
            <a:r>
              <a:rPr lang="ru-RU" sz="2000" dirty="0"/>
              <a:t>Единая математическая модель транспортной системы разрабатывается на стадии подготовки ПКРТИ, передается заказчику, и в дальнейшем используется при подготовке и актуализации всех видов документов транспортного планирования региона или агломерации.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6151" t="29640" r="10458" b="19994"/>
          <a:stretch/>
        </p:blipFill>
        <p:spPr bwMode="auto">
          <a:xfrm>
            <a:off x="8229600" y="5410200"/>
            <a:ext cx="2679124" cy="13807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7" name="Picture 11" descr="Разница_нагрузки-ИТ_Анализ-Прогноз"/>
          <p:cNvPicPr>
            <a:picLocks noChangeAspect="1" noChangeArrowheads="1"/>
          </p:cNvPicPr>
          <p:nvPr/>
        </p:nvPicPr>
        <p:blipFill rotWithShape="1">
          <a:blip r:embed="rId7" cstate="print"/>
          <a:srcRect l="19865" t="38055" r="18348" b="8718"/>
          <a:stretch/>
        </p:blipFill>
        <p:spPr bwMode="auto">
          <a:xfrm>
            <a:off x="3124200" y="5410200"/>
            <a:ext cx="2679124" cy="13807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20" name="Picture 23" descr="Рисунок3">
            <a:hlinkClick r:id="rId8" action="ppaction://program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b="22816"/>
          <a:stretch/>
        </p:blipFill>
        <p:spPr>
          <a:xfrm>
            <a:off x="5791200" y="5410200"/>
            <a:ext cx="2469820" cy="1380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07</a:t>
            </a:r>
            <a:endParaRPr sz="1800" dirty="0">
              <a:latin typeface="Open Sans Light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Группа 18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A5B45DF-9902-4137-81C5-735EFDC89C3A}"/>
              </a:ext>
            </a:extLst>
          </p:cNvPr>
          <p:cNvSpPr txBox="1">
            <a:spLocks/>
          </p:cNvSpPr>
          <p:nvPr/>
        </p:nvSpPr>
        <p:spPr>
          <a:xfrm>
            <a:off x="1295400" y="664557"/>
            <a:ext cx="9959436" cy="1088043"/>
          </a:xfrm>
          <a:prstGeom prst="rect">
            <a:avLst/>
          </a:prstGeom>
        </p:spPr>
        <p:txBody>
          <a:bodyPr vert="horz" lIns="102443" tIns="51222" rIns="102443" bIns="5122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72"/>
              </a:spcAft>
            </a:pPr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</a:rPr>
              <a:t>Экспертный совет Минтранса России</a:t>
            </a:r>
            <a:br>
              <a:rPr lang="ru-RU" sz="2600" spc="-10" dirty="0">
                <a:solidFill>
                  <a:srgbClr val="00488E"/>
                </a:solidFill>
                <a:latin typeface="Montserrat"/>
                <a:ea typeface="+mn-ea"/>
              </a:rPr>
            </a:br>
            <a:r>
              <a:rPr lang="ru-RU" sz="2600" spc="-10" dirty="0">
                <a:solidFill>
                  <a:srgbClr val="00488E"/>
                </a:solidFill>
                <a:latin typeface="Montserrat"/>
                <a:ea typeface="+mn-ea"/>
              </a:rPr>
              <a:t>по мониторингу и оценке качества разработки </a:t>
            </a:r>
            <a:r>
              <a:rPr lang="ru-RU" sz="2600" spc="-10" dirty="0" err="1">
                <a:solidFill>
                  <a:srgbClr val="00488E"/>
                </a:solidFill>
                <a:latin typeface="Montserrat"/>
                <a:ea typeface="+mn-ea"/>
              </a:rPr>
              <a:t>ДТрП</a:t>
            </a:r>
            <a:endParaRPr lang="ru-RU" sz="2600" spc="-10" dirty="0">
              <a:solidFill>
                <a:srgbClr val="00488E"/>
              </a:solidFill>
              <a:latin typeface="Montserrat"/>
              <a:ea typeface="+mn-ea"/>
            </a:endParaRPr>
          </a:p>
          <a:p>
            <a:pPr>
              <a:spcAft>
                <a:spcPts val="672"/>
              </a:spcAft>
            </a:pPr>
            <a:r>
              <a:rPr lang="en-US" sz="2000" spc="-10" dirty="0">
                <a:solidFill>
                  <a:srgbClr val="FF0000"/>
                </a:solidFill>
                <a:latin typeface="Montserrat"/>
                <a:ea typeface="+mn-ea"/>
              </a:rPr>
              <a:t>https://www.mintrans.gov.ru/ministry/councils/20/documents</a:t>
            </a:r>
            <a:endParaRPr lang="ru-RU" sz="2000" spc="-10" dirty="0">
              <a:solidFill>
                <a:srgbClr val="FF0000"/>
              </a:solidFill>
              <a:latin typeface="Montserrat"/>
              <a:ea typeface="+mn-ea"/>
            </a:endParaRP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7EDE1E26-B0FE-49FD-8612-77A2249A45F6}"/>
              </a:ext>
            </a:extLst>
          </p:cNvPr>
          <p:cNvSpPr txBox="1">
            <a:spLocks/>
          </p:cNvSpPr>
          <p:nvPr/>
        </p:nvSpPr>
        <p:spPr>
          <a:xfrm>
            <a:off x="1176480" y="2084774"/>
            <a:ext cx="6285429" cy="4468426"/>
          </a:xfrm>
          <a:prstGeom prst="rect">
            <a:avLst/>
          </a:prstGeom>
        </p:spPr>
        <p:txBody>
          <a:bodyPr vert="horz" lIns="102443" tIns="51222" rIns="102443" bIns="5122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6"/>
              </a:buBlip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Рассматривает документы транспортного планирования регионов, городских агломераций и муниципальных образований; </a:t>
            </a:r>
          </a:p>
          <a:p>
            <a:pPr marL="534988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6"/>
              </a:buBlip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Оценивает качество разработки документов и обоснованность мероприятий;</a:t>
            </a:r>
          </a:p>
          <a:p>
            <a:pPr marL="534988" lvl="1" indent="-357188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6"/>
              </a:buBlip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Дает Минтрансу России, субъектам РФ и муниципалитетам рекомендации по возможности утверждения документов, либо по порядку их доработки.</a:t>
            </a:r>
          </a:p>
          <a:p>
            <a:pPr marL="0" indent="0" defTabSz="1024402">
              <a:spcBef>
                <a:spcPts val="1120"/>
              </a:spcBef>
              <a:buNone/>
              <a:defRPr/>
            </a:pPr>
            <a:endParaRPr lang="ru-RU" sz="224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EDC9B1-2A3E-4B2A-B82E-ADB8DA9E9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37" y="2157718"/>
            <a:ext cx="3612963" cy="41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1108"/>
            <a:ext cx="121920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0" spc="-10" dirty="0">
                <a:latin typeface="Montserrat Light"/>
                <a:cs typeface="Montserrat Light"/>
              </a:rPr>
              <a:t>Транспортное планирование</a:t>
            </a:r>
            <a:endParaRPr sz="2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850" y="76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488E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0</a:t>
            </a:r>
            <a:r>
              <a:rPr lang="ru-RU" dirty="0">
                <a:solidFill>
                  <a:srgbClr val="00488E"/>
                </a:solidFill>
                <a:latin typeface="Open Sans Light"/>
                <a:cs typeface="Open Sans Light"/>
              </a:rPr>
              <a:t>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95400" y="664557"/>
            <a:ext cx="10439400" cy="944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 b="1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spc="-10" dirty="0">
                <a:solidFill>
                  <a:srgbClr val="00488E"/>
                </a:solidFill>
                <a:latin typeface="Montserrat"/>
                <a:cs typeface="Montserrat"/>
              </a:rPr>
              <a:t>Порядок работы Экспертного совета</a:t>
            </a:r>
            <a:endParaRPr kumimoji="0" lang="ru-RU" sz="2600" b="1" i="0" u="none" strike="noStrike" kern="120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295400"/>
            <a:ext cx="1021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Доклад о комплектности представленных </a:t>
            </a:r>
            <a:r>
              <a:rPr lang="ru-RU" sz="2400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:</a:t>
            </a:r>
          </a:p>
          <a:p>
            <a:pPr marL="1081088" lvl="1" indent="-360363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ПКРТИ могут рассматриваться отдельно, без представления КСОТ и/или КСОДД </a:t>
            </a:r>
            <a:b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</a:b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(но не наоборот)! </a:t>
            </a:r>
          </a:p>
          <a:p>
            <a:pPr marL="1081088" lvl="1" indent="-360363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При повторном рассмотрении рекомендуется подготовить таблицу отработки замечаний!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 startAt="2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Доклады о результатах оценки комплектных </a:t>
            </a:r>
            <a:r>
              <a:rPr lang="ru-RU" sz="2400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 (не менее 3 независимых экспертов):</a:t>
            </a:r>
          </a:p>
          <a:p>
            <a:pPr marL="1081088" lvl="1" indent="-360363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Обсуждения замечаний по существу в ходе заседания не производится! </a:t>
            </a:r>
          </a:p>
          <a:p>
            <a:pPr marL="1081088" lvl="1" indent="-360363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Часть замечаний выходит за рамки обеспечения соответствия Методическим рекомендациям, и основывается на мнениях и предпочтениях экспертов!</a:t>
            </a:r>
          </a:p>
          <a:p>
            <a:pPr marL="635000" lvl="1" indent="-457200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Font typeface="+mj-lt"/>
              <a:buAutoNum type="arabicPeriod" startAt="3"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Принятие решения о рекомендациях (</a:t>
            </a:r>
            <a:r>
              <a:rPr lang="ru-RU" sz="2400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sz="2400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 рекомендуются к утверждению, либо к доработке) по итогам рассмотрения:</a:t>
            </a:r>
          </a:p>
          <a:p>
            <a:pPr marL="1081088" lvl="1" indent="-360363" algn="just" fontAlgn="base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SzPct val="130000"/>
              <a:buBlip>
                <a:blip r:embed="rId5"/>
              </a:buBlip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Разработчики </a:t>
            </a:r>
            <a:r>
              <a:rPr lang="ru-RU" kern="0" dirty="0" err="1">
                <a:solidFill>
                  <a:sysClr val="windowText" lastClr="000000"/>
                </a:solidFill>
                <a:latin typeface="Bahnschrift Light SemiCondensed" pitchFamily="34" charset="0"/>
              </a:rPr>
              <a:t>ДТрП</a:t>
            </a:r>
            <a:r>
              <a:rPr lang="ru-RU" kern="0" dirty="0">
                <a:solidFill>
                  <a:sysClr val="windowText" lastClr="000000"/>
                </a:solidFill>
                <a:latin typeface="Bahnschrift Light SemiCondensed" pitchFamily="34" charset="0"/>
              </a:rPr>
              <a:t> не участвуют в голосовании по своим работам!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58722" y="6310858"/>
            <a:ext cx="1893759" cy="459282"/>
            <a:chOff x="758722" y="6310858"/>
            <a:chExt cx="1893759" cy="4592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6" r="-27544"/>
            <a:stretch/>
          </p:blipFill>
          <p:spPr>
            <a:xfrm>
              <a:off x="1176481" y="6351523"/>
              <a:ext cx="1476000" cy="3779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4" r="78381"/>
            <a:stretch/>
          </p:blipFill>
          <p:spPr>
            <a:xfrm>
              <a:off x="758722" y="6310858"/>
              <a:ext cx="417759" cy="459282"/>
            </a:xfrm>
            <a:prstGeom prst="rect">
              <a:avLst/>
            </a:prstGeom>
            <a:effectLst>
              <a:innerShdw blurRad="254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60646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1196</Words>
  <Application>Microsoft Office PowerPoint</Application>
  <PresentationFormat>Широкоэкранный</PresentationFormat>
  <Paragraphs>318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Bahnschrift Light SemiCondensed</vt:lpstr>
      <vt:lpstr>Montserrat</vt:lpstr>
      <vt:lpstr>Bahnschrift SemiBold</vt:lpstr>
      <vt:lpstr>Montserrat Light</vt:lpstr>
      <vt:lpstr>Calibri</vt:lpstr>
      <vt:lpstr>Wingdings</vt:lpstr>
      <vt:lpstr>Arial</vt:lpstr>
      <vt:lpstr>Montserrat ExtraBold</vt:lpstr>
      <vt:lpstr>Segoe UI Semilight</vt:lpstr>
      <vt:lpstr>Open Sans Light</vt:lpstr>
      <vt:lpstr>Office Theme</vt:lpstr>
      <vt:lpstr>Document</vt:lpstr>
      <vt:lpstr>Региональные документы транспортного планирования:  опыт разработки и рассмотрения     Дмитрий Михайлович Казьмин нач. отдела методического обеспечения транспортного планирования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Транспортное планирование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RosDorNii_preee</dc:title>
  <dc:creator>User</dc:creator>
  <cp:lastModifiedBy>Казьмин Дмитрий Михайлович</cp:lastModifiedBy>
  <cp:revision>136</cp:revision>
  <dcterms:created xsi:type="dcterms:W3CDTF">2019-08-20T12:43:50Z</dcterms:created>
  <dcterms:modified xsi:type="dcterms:W3CDTF">2022-07-28T14:47:03Z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2019-08-20T00:00:00Z</vt:filetime>
  </property>
</Properties>
</file>